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9"/>
  </p:notesMasterIdLst>
  <p:sldIdLst>
    <p:sldId id="271" r:id="rId2"/>
    <p:sldId id="256" r:id="rId3"/>
    <p:sldId id="272" r:id="rId4"/>
    <p:sldId id="273" r:id="rId5"/>
    <p:sldId id="274" r:id="rId6"/>
    <p:sldId id="275" r:id="rId7"/>
    <p:sldId id="276" r:id="rId8"/>
  </p:sldIdLst>
  <p:sldSz cx="17559338" cy="9875838"/>
  <p:notesSz cx="6858000" cy="9144000"/>
  <p:embeddedFontLst>
    <p:embeddedFont>
      <p:font typeface="PT Sans" panose="020B0604020202020204" charset="0"/>
      <p:regular r:id="rId10"/>
      <p:bold r:id="rId11"/>
      <p:italic r:id="rId12"/>
      <p:bold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6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6D7DC9-594F-40A0-A6FE-C3F7B3E9ADE7}" type="doc">
      <dgm:prSet loTypeId="urn:microsoft.com/office/officeart/2005/8/layout/arrow3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02A50E0-2E9B-427A-895F-9DDFC5674A72}">
      <dgm:prSet phldrT="[Texto]"/>
      <dgm:spPr/>
      <dgm:t>
        <a:bodyPr/>
        <a:lstStyle/>
        <a:p>
          <a:r>
            <a:rPr lang="pt-BR" b="1" dirty="0" smtClean="0">
              <a:solidFill>
                <a:schemeClr val="bg1"/>
              </a:solidFill>
            </a:rPr>
            <a:t>aumenta-se o valor de outro.</a:t>
          </a:r>
          <a:endParaRPr lang="pt-BR" dirty="0">
            <a:solidFill>
              <a:schemeClr val="bg1"/>
            </a:solidFill>
          </a:endParaRPr>
        </a:p>
      </dgm:t>
    </dgm:pt>
    <dgm:pt modelId="{75A558A2-ABF9-43EA-90A0-811021D427F6}" type="parTrans" cxnId="{23567E09-F063-4A6E-A18B-C9ED4E7BFEF3}">
      <dgm:prSet/>
      <dgm:spPr/>
      <dgm:t>
        <a:bodyPr/>
        <a:lstStyle/>
        <a:p>
          <a:endParaRPr lang="pt-BR"/>
        </a:p>
      </dgm:t>
    </dgm:pt>
    <dgm:pt modelId="{79260959-CEC4-4076-B2D6-F5EB0D4E0651}" type="sibTrans" cxnId="{23567E09-F063-4A6E-A18B-C9ED4E7BFEF3}">
      <dgm:prSet/>
      <dgm:spPr/>
      <dgm:t>
        <a:bodyPr/>
        <a:lstStyle/>
        <a:p>
          <a:endParaRPr lang="pt-BR"/>
        </a:p>
      </dgm:t>
    </dgm:pt>
    <dgm:pt modelId="{CAC083C4-9133-44AA-85BC-2064D1AE8D4D}">
      <dgm:prSet phldrT="[Texto]"/>
      <dgm:spPr/>
      <dgm:t>
        <a:bodyPr/>
        <a:lstStyle/>
        <a:p>
          <a:r>
            <a:rPr lang="pt-BR" b="1" dirty="0" smtClean="0">
              <a:solidFill>
                <a:schemeClr val="bg1"/>
              </a:solidFill>
            </a:rPr>
            <a:t>para diminuir o valor de um objetivo </a:t>
          </a:r>
          <a:endParaRPr lang="pt-BR" dirty="0">
            <a:solidFill>
              <a:schemeClr val="bg1"/>
            </a:solidFill>
          </a:endParaRPr>
        </a:p>
      </dgm:t>
    </dgm:pt>
    <dgm:pt modelId="{2DA0C35B-A5A1-4C78-94CF-03B02B6854A9}" type="parTrans" cxnId="{0237EF42-F3F3-49D6-951C-A4C62DDF339B}">
      <dgm:prSet/>
      <dgm:spPr/>
      <dgm:t>
        <a:bodyPr/>
        <a:lstStyle/>
        <a:p>
          <a:endParaRPr lang="pt-BR"/>
        </a:p>
      </dgm:t>
    </dgm:pt>
    <dgm:pt modelId="{CCA53779-8786-4C7E-88FF-BBB6407311B6}" type="sibTrans" cxnId="{0237EF42-F3F3-49D6-951C-A4C62DDF339B}">
      <dgm:prSet/>
      <dgm:spPr/>
      <dgm:t>
        <a:bodyPr/>
        <a:lstStyle/>
        <a:p>
          <a:endParaRPr lang="pt-BR"/>
        </a:p>
      </dgm:t>
    </dgm:pt>
    <dgm:pt modelId="{6BA0A2B7-7BC2-4767-B222-C635085C604B}" type="pres">
      <dgm:prSet presAssocID="{2E6D7DC9-594F-40A0-A6FE-C3F7B3E9ADE7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06436B9C-813F-4A1F-A4D5-7D5D61FCAACD}" type="pres">
      <dgm:prSet presAssocID="{2E6D7DC9-594F-40A0-A6FE-C3F7B3E9ADE7}" presName="divider" presStyleLbl="fgShp" presStyleIdx="0" presStyleCnt="1"/>
      <dgm:spPr/>
    </dgm:pt>
    <dgm:pt modelId="{085FA74D-A0DC-428A-8A7C-C5F58176830D}" type="pres">
      <dgm:prSet presAssocID="{D02A50E0-2E9B-427A-895F-9DDFC5674A72}" presName="downArrow" presStyleLbl="node1" presStyleIdx="0" presStyleCnt="2"/>
      <dgm:spPr>
        <a:solidFill>
          <a:schemeClr val="accent5">
            <a:lumMod val="20000"/>
            <a:lumOff val="80000"/>
          </a:schemeClr>
        </a:solidFill>
      </dgm:spPr>
    </dgm:pt>
    <dgm:pt modelId="{BF25F343-F50B-47C9-9617-A52163BBC5A0}" type="pres">
      <dgm:prSet presAssocID="{D02A50E0-2E9B-427A-895F-9DDFC5674A72}" presName="downArrow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5C4A525-9B19-49EB-BED8-59659FF1209E}" type="pres">
      <dgm:prSet presAssocID="{CAC083C4-9133-44AA-85BC-2064D1AE8D4D}" presName="upArrow" presStyleLbl="node1" presStyleIdx="1" presStyleCnt="2"/>
      <dgm:spPr>
        <a:solidFill>
          <a:schemeClr val="accent5">
            <a:lumMod val="20000"/>
            <a:lumOff val="80000"/>
          </a:schemeClr>
        </a:solidFill>
      </dgm:spPr>
    </dgm:pt>
    <dgm:pt modelId="{D0CB4CA6-91D8-4453-B55C-387F577EC9BD}" type="pres">
      <dgm:prSet presAssocID="{CAC083C4-9133-44AA-85BC-2064D1AE8D4D}" presName="upArrow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00F0381-9A88-4213-A642-6F9E7756D141}" type="presOf" srcId="{2E6D7DC9-594F-40A0-A6FE-C3F7B3E9ADE7}" destId="{6BA0A2B7-7BC2-4767-B222-C635085C604B}" srcOrd="0" destOrd="0" presId="urn:microsoft.com/office/officeart/2005/8/layout/arrow3"/>
    <dgm:cxn modelId="{D6B7FE22-6C51-4D95-B98F-323AFB0DAA81}" type="presOf" srcId="{D02A50E0-2E9B-427A-895F-9DDFC5674A72}" destId="{BF25F343-F50B-47C9-9617-A52163BBC5A0}" srcOrd="0" destOrd="0" presId="urn:microsoft.com/office/officeart/2005/8/layout/arrow3"/>
    <dgm:cxn modelId="{1D824CA9-884A-4535-B744-B64A1AEC3C8D}" type="presOf" srcId="{CAC083C4-9133-44AA-85BC-2064D1AE8D4D}" destId="{D0CB4CA6-91D8-4453-B55C-387F577EC9BD}" srcOrd="0" destOrd="0" presId="urn:microsoft.com/office/officeart/2005/8/layout/arrow3"/>
    <dgm:cxn modelId="{0237EF42-F3F3-49D6-951C-A4C62DDF339B}" srcId="{2E6D7DC9-594F-40A0-A6FE-C3F7B3E9ADE7}" destId="{CAC083C4-9133-44AA-85BC-2064D1AE8D4D}" srcOrd="1" destOrd="0" parTransId="{2DA0C35B-A5A1-4C78-94CF-03B02B6854A9}" sibTransId="{CCA53779-8786-4C7E-88FF-BBB6407311B6}"/>
    <dgm:cxn modelId="{23567E09-F063-4A6E-A18B-C9ED4E7BFEF3}" srcId="{2E6D7DC9-594F-40A0-A6FE-C3F7B3E9ADE7}" destId="{D02A50E0-2E9B-427A-895F-9DDFC5674A72}" srcOrd="0" destOrd="0" parTransId="{75A558A2-ABF9-43EA-90A0-811021D427F6}" sibTransId="{79260959-CEC4-4076-B2D6-F5EB0D4E0651}"/>
    <dgm:cxn modelId="{12FB2148-9A33-4D08-9CD1-07B4748F04FE}" type="presParOf" srcId="{6BA0A2B7-7BC2-4767-B222-C635085C604B}" destId="{06436B9C-813F-4A1F-A4D5-7D5D61FCAACD}" srcOrd="0" destOrd="0" presId="urn:microsoft.com/office/officeart/2005/8/layout/arrow3"/>
    <dgm:cxn modelId="{4286F510-B49C-4C2E-9E96-DB96BF40F608}" type="presParOf" srcId="{6BA0A2B7-7BC2-4767-B222-C635085C604B}" destId="{085FA74D-A0DC-428A-8A7C-C5F58176830D}" srcOrd="1" destOrd="0" presId="urn:microsoft.com/office/officeart/2005/8/layout/arrow3"/>
    <dgm:cxn modelId="{F9F1BEC9-41A1-49F3-B2AC-93A4D2FE7135}" type="presParOf" srcId="{6BA0A2B7-7BC2-4767-B222-C635085C604B}" destId="{BF25F343-F50B-47C9-9617-A52163BBC5A0}" srcOrd="2" destOrd="0" presId="urn:microsoft.com/office/officeart/2005/8/layout/arrow3"/>
    <dgm:cxn modelId="{534C747B-66CC-4B72-AD86-9F88C44FE27F}" type="presParOf" srcId="{6BA0A2B7-7BC2-4767-B222-C635085C604B}" destId="{65C4A525-9B19-49EB-BED8-59659FF1209E}" srcOrd="3" destOrd="0" presId="urn:microsoft.com/office/officeart/2005/8/layout/arrow3"/>
    <dgm:cxn modelId="{A4C06056-AC80-4FD8-8BF7-744146A7B3C3}" type="presParOf" srcId="{6BA0A2B7-7BC2-4767-B222-C635085C604B}" destId="{D0CB4CA6-91D8-4453-B55C-387F577EC9BD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36B9C-813F-4A1F-A4D5-7D5D61FCAACD}">
      <dsp:nvSpPr>
        <dsp:cNvPr id="0" name=""/>
        <dsp:cNvSpPr/>
      </dsp:nvSpPr>
      <dsp:spPr>
        <a:xfrm rot="21300000">
          <a:off x="22743" y="1661451"/>
          <a:ext cx="7365757" cy="843490"/>
        </a:xfrm>
        <a:prstGeom prst="mathMin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085FA74D-A0DC-428A-8A7C-C5F58176830D}">
      <dsp:nvSpPr>
        <dsp:cNvPr id="0" name=""/>
        <dsp:cNvSpPr/>
      </dsp:nvSpPr>
      <dsp:spPr>
        <a:xfrm>
          <a:off x="889349" y="208319"/>
          <a:ext cx="2223373" cy="1666557"/>
        </a:xfrm>
        <a:prstGeom prst="downArrow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F25F343-F50B-47C9-9617-A52163BBC5A0}">
      <dsp:nvSpPr>
        <dsp:cNvPr id="0" name=""/>
        <dsp:cNvSpPr/>
      </dsp:nvSpPr>
      <dsp:spPr>
        <a:xfrm>
          <a:off x="3927959" y="0"/>
          <a:ext cx="2371598" cy="1749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b="1" kern="1200" dirty="0" smtClean="0">
              <a:solidFill>
                <a:schemeClr val="bg1"/>
              </a:solidFill>
            </a:rPr>
            <a:t>aumenta-se o valor de outro.</a:t>
          </a:r>
          <a:endParaRPr lang="pt-BR" sz="2600" kern="1200" dirty="0">
            <a:solidFill>
              <a:schemeClr val="bg1"/>
            </a:solidFill>
          </a:endParaRPr>
        </a:p>
      </dsp:txBody>
      <dsp:txXfrm>
        <a:off x="3927959" y="0"/>
        <a:ext cx="2371598" cy="1749885"/>
      </dsp:txXfrm>
    </dsp:sp>
    <dsp:sp modelId="{65C4A525-9B19-49EB-BED8-59659FF1209E}">
      <dsp:nvSpPr>
        <dsp:cNvPr id="0" name=""/>
        <dsp:cNvSpPr/>
      </dsp:nvSpPr>
      <dsp:spPr>
        <a:xfrm>
          <a:off x="4298521" y="2291516"/>
          <a:ext cx="2223373" cy="1666557"/>
        </a:xfrm>
        <a:prstGeom prst="upArrow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0CB4CA6-91D8-4453-B55C-387F577EC9BD}">
      <dsp:nvSpPr>
        <dsp:cNvPr id="0" name=""/>
        <dsp:cNvSpPr/>
      </dsp:nvSpPr>
      <dsp:spPr>
        <a:xfrm>
          <a:off x="1111686" y="2416508"/>
          <a:ext cx="2371598" cy="1749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b="1" kern="1200" dirty="0" smtClean="0">
              <a:solidFill>
                <a:schemeClr val="bg1"/>
              </a:solidFill>
            </a:rPr>
            <a:t>para diminuir o valor de um objetivo </a:t>
          </a:r>
          <a:endParaRPr lang="pt-BR" sz="2600" kern="1200" dirty="0">
            <a:solidFill>
              <a:schemeClr val="bg1"/>
            </a:solidFill>
          </a:endParaRPr>
        </a:p>
      </dsp:txBody>
      <dsp:txXfrm>
        <a:off x="1111686" y="2416508"/>
        <a:ext cx="2371598" cy="17498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0520" y="694800"/>
            <a:ext cx="6096240" cy="34286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70635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08b2c7674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1408b2c7674_0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09" name="Google Shape;209;g1408b2c7674_0_3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8537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7423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1279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0720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8082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895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017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">
  <p:cSld name="Blank with graphs">
    <p:bg>
      <p:bgPr>
        <a:solidFill>
          <a:srgbClr val="D8D8D8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2" name="Google Shape;5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3">
    <p:bg>
      <p:bgPr>
        <a:solidFill>
          <a:srgbClr val="12224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5" name="Google Shape;5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2" descr="A picture containing 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2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4">
    <p:bg>
      <p:bgPr>
        <a:solidFill>
          <a:srgbClr val="12224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5">
    <p:bg>
      <p:bgPr>
        <a:solidFill>
          <a:srgbClr val="12224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6">
    <p:bg>
      <p:bgPr>
        <a:solidFill>
          <a:srgbClr val="12224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598562" y="8544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7">
    <p:bg>
      <p:bgPr>
        <a:solidFill>
          <a:srgbClr val="12224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 descr="A picture containing 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1344087" y="1109222"/>
            <a:ext cx="14868869" cy="765739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750962" y="10068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4400" b="1" i="0" u="none" strike="noStrike" cap="non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2"/>
          </p:nvPr>
        </p:nvSpPr>
        <p:spPr>
          <a:xfrm>
            <a:off x="1648852" y="2951918"/>
            <a:ext cx="14259338" cy="556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1648852" y="1358007"/>
            <a:ext cx="14259338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2069" y="8868274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8">
    <p:bg>
      <p:bgPr>
        <a:solidFill>
          <a:srgbClr val="12224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1344087" y="1109222"/>
            <a:ext cx="14868869" cy="765739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750962" y="10068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4400" b="1" i="0" u="none" strike="noStrike" cap="non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1648852" y="2951918"/>
            <a:ext cx="14259338" cy="556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1648852" y="1358007"/>
            <a:ext cx="14259338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2069" y="8868274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 2">
    <p:bg>
      <p:bgPr>
        <a:solidFill>
          <a:srgbClr val="12224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 3">
    <p:bg>
      <p:bgPr>
        <a:solidFill>
          <a:srgbClr val="F9F9F9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ctrTitle"/>
          </p:nvPr>
        </p:nvSpPr>
        <p:spPr>
          <a:xfrm>
            <a:off x="2195513" y="1616075"/>
            <a:ext cx="13168312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2195513" y="5186363"/>
            <a:ext cx="13168312" cy="238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bg>
      <p:bgPr>
        <a:solidFill>
          <a:srgbClr val="F9F9F9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1198563" y="2462213"/>
            <a:ext cx="15144751" cy="410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1198563" y="6608763"/>
            <a:ext cx="15144751" cy="216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bg>
      <p:bgPr>
        <a:solidFill>
          <a:srgbClr val="F9F9F9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1206500" y="2628900"/>
            <a:ext cx="7496175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8855075" y="2628900"/>
            <a:ext cx="7497763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bg>
      <p:bgPr>
        <a:solidFill>
          <a:srgbClr val="F9F9F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1209675" y="525463"/>
            <a:ext cx="15144751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1209675" y="2420938"/>
            <a:ext cx="7427913" cy="11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2"/>
          </p:nvPr>
        </p:nvSpPr>
        <p:spPr>
          <a:xfrm>
            <a:off x="1209675" y="3606800"/>
            <a:ext cx="7427913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3"/>
          </p:nvPr>
        </p:nvSpPr>
        <p:spPr>
          <a:xfrm>
            <a:off x="8890000" y="2420938"/>
            <a:ext cx="7464425" cy="11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4"/>
          </p:nvPr>
        </p:nvSpPr>
        <p:spPr>
          <a:xfrm>
            <a:off x="8890000" y="3606800"/>
            <a:ext cx="7464425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bg>
      <p:bgPr>
        <a:solidFill>
          <a:srgbClr val="F9F9F9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solidFill>
          <a:srgbClr val="F9F9F9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rgbClr val="F9F9F9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bg>
      <p:bgPr>
        <a:solidFill>
          <a:srgbClr val="F9F9F9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1209675" y="658813"/>
            <a:ext cx="5662613" cy="23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7464425" y="1422400"/>
            <a:ext cx="8890000" cy="701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2"/>
          </p:nvPr>
        </p:nvSpPr>
        <p:spPr>
          <a:xfrm>
            <a:off x="1209675" y="2962275"/>
            <a:ext cx="5662613" cy="548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bg>
      <p:bgPr>
        <a:solidFill>
          <a:srgbClr val="F9F9F9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1209675" y="658813"/>
            <a:ext cx="5662613" cy="23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>
            <a:spLocks noGrp="1"/>
          </p:cNvSpPr>
          <p:nvPr>
            <p:ph type="pic" idx="2"/>
          </p:nvPr>
        </p:nvSpPr>
        <p:spPr>
          <a:xfrm>
            <a:off x="7464425" y="1422400"/>
            <a:ext cx="8890000" cy="7018338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1209675" y="2962275"/>
            <a:ext cx="5662613" cy="548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bg>
      <p:bgPr>
        <a:solidFill>
          <a:srgbClr val="F9F9F9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 rot="5400000">
            <a:off x="5646737" y="-1811338"/>
            <a:ext cx="6265863" cy="1514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bg>
      <p:bgPr>
        <a:solidFill>
          <a:srgbClr val="F9F9F9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 rot="5400000">
            <a:off x="10275094" y="2817019"/>
            <a:ext cx="8369300" cy="378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 rot="5400000">
            <a:off x="2625725" y="-893762"/>
            <a:ext cx="8369300" cy="1120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F9F9F9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598562" y="4129765"/>
            <a:ext cx="16362215" cy="161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sldNum" idx="12"/>
          </p:nvPr>
        </p:nvSpPr>
        <p:spPr>
          <a:xfrm>
            <a:off x="16269769" y="8953665"/>
            <a:ext cx="1053675" cy="75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00791" y="1"/>
            <a:ext cx="1391603" cy="1391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4_Em Branc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98562" y="8544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rgbClr val="F2F2F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 1">
  <p:cSld name="1_Blank with graphs">
    <p:bg>
      <p:bgPr>
        <a:solidFill>
          <a:srgbClr val="2B333C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1" y="0"/>
            <a:ext cx="17557023" cy="98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1_Title">
    <p:bg>
      <p:bgPr>
        <a:solidFill>
          <a:srgbClr val="F9F9F9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9F9F9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6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6269769" y="8953665"/>
            <a:ext cx="1053675" cy="75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98562" y="669044"/>
            <a:ext cx="15754290" cy="145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m Branco">
  <p:cSld name="2_Em Branc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">
    <p:bg>
      <p:bgPr>
        <a:solidFill>
          <a:srgbClr val="12224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93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2" name="Google Shape;4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bg>
      <p:bgPr>
        <a:solidFill>
          <a:srgbClr val="F9F9F9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206500" y="2628900"/>
            <a:ext cx="15146338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1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0"/>
            <a:ext cx="17559327" cy="987713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 txBox="1">
            <a:spLocks noGrp="1"/>
          </p:cNvSpPr>
          <p:nvPr>
            <p:ph type="ctrTitle" idx="4294967295"/>
          </p:nvPr>
        </p:nvSpPr>
        <p:spPr>
          <a:xfrm>
            <a:off x="6652538" y="4436962"/>
            <a:ext cx="10308239" cy="1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7000" b="1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Otimização de carteiras de investimentos com Python</a:t>
            </a:r>
            <a:endParaRPr sz="7000" b="1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214" name="Google Shape;214;p36"/>
          <p:cNvCxnSpPr/>
          <p:nvPr/>
        </p:nvCxnSpPr>
        <p:spPr>
          <a:xfrm flipH="1">
            <a:off x="6388788" y="3460050"/>
            <a:ext cx="3600" cy="2548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5" name="Google Shape;21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062" y="2620275"/>
            <a:ext cx="2259424" cy="225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812" y="3382350"/>
            <a:ext cx="3443599" cy="34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" name="Google Shape;184;p33"/>
          <p:cNvSpPr txBox="1"/>
          <p:nvPr/>
        </p:nvSpPr>
        <p:spPr>
          <a:xfrm>
            <a:off x="13208000" y="5735400"/>
            <a:ext cx="3627738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600" b="0" i="0" u="none" strike="noStrike" cap="none" dirty="0" err="1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Profª</a:t>
            </a:r>
            <a:r>
              <a:rPr lang="pt-BR" sz="26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D</a:t>
            </a:r>
            <a:r>
              <a:rPr lang="pt-BR" sz="2600" b="0" i="0" u="none" strike="noStrike" cap="none" baseline="30000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ra</a:t>
            </a:r>
            <a:r>
              <a:rPr lang="pt-BR" sz="26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Maisa Melo</a:t>
            </a:r>
            <a:endParaRPr sz="26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" name="Google Shape;194;p34"/>
          <p:cNvSpPr txBox="1"/>
          <p:nvPr/>
        </p:nvSpPr>
        <p:spPr>
          <a:xfrm>
            <a:off x="855286" y="7134912"/>
            <a:ext cx="10892214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5000" b="1" i="0" u="none" strike="noStrike" cap="none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Aula </a:t>
            </a:r>
            <a:r>
              <a:rPr lang="pt-BR" sz="5000" b="1" i="0" u="none" strike="noStrike" cap="none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7: </a:t>
            </a:r>
            <a:r>
              <a:rPr lang="pt-BR" sz="50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 conceito de dominância</a:t>
            </a:r>
            <a:endParaRPr sz="50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6222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4" name="Google Shape;184;p33"/>
          <p:cNvSpPr txBox="1"/>
          <p:nvPr/>
        </p:nvSpPr>
        <p:spPr>
          <a:xfrm>
            <a:off x="613986" y="1251708"/>
            <a:ext cx="8987214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 algn="just">
              <a:buClr>
                <a:schemeClr val="bg1"/>
              </a:buClr>
              <a:buSzPct val="100000"/>
            </a:pPr>
            <a:r>
              <a:rPr lang="pt-BR" sz="2400" dirty="0">
                <a:solidFill>
                  <a:schemeClr val="bg1"/>
                </a:solidFill>
              </a:rPr>
              <a:t>No nosso dia a dia sempre aparecem problemas que envolvem várias decisões importantes e possuem uma </a:t>
            </a:r>
            <a:r>
              <a:rPr lang="pt-BR" sz="2400" b="1" dirty="0">
                <a:solidFill>
                  <a:schemeClr val="bg1"/>
                </a:solidFill>
              </a:rPr>
              <a:t>relação de desequilíbrio</a:t>
            </a:r>
            <a:r>
              <a:rPr lang="pt-BR" sz="2400" dirty="0">
                <a:solidFill>
                  <a:schemeClr val="bg1"/>
                </a:solidFill>
              </a:rPr>
              <a:t> qualquer que seja a escolha realizada</a:t>
            </a:r>
            <a:r>
              <a:rPr lang="pt-BR" sz="2400" dirty="0" smtClean="0">
                <a:solidFill>
                  <a:schemeClr val="bg1"/>
                </a:solidFill>
              </a:rPr>
              <a:t>.</a:t>
            </a:r>
          </a:p>
          <a:p>
            <a:pPr marL="457200" lvl="0" indent="-457200">
              <a:lnSpc>
                <a:spcPct val="2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endParaRPr lang="pt-BR" sz="2400" b="0" i="0" u="none" strike="noStrike" cap="none" dirty="0">
              <a:solidFill>
                <a:schemeClr val="bg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bg1"/>
                </a:solidFill>
              </a:rPr>
              <a:t>Dirigir </a:t>
            </a:r>
            <a:r>
              <a:rPr lang="pt-BR" sz="2400" dirty="0">
                <a:solidFill>
                  <a:schemeClr val="bg1"/>
                </a:solidFill>
              </a:rPr>
              <a:t>em alta velocidade x </a:t>
            </a:r>
            <a:r>
              <a:rPr lang="pt-BR" sz="2400" dirty="0" smtClean="0">
                <a:solidFill>
                  <a:schemeClr val="bg1"/>
                </a:solidFill>
              </a:rPr>
              <a:t>Economizar combustível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bg1"/>
                </a:solidFill>
              </a:rPr>
              <a:t>Fazer </a:t>
            </a:r>
            <a:r>
              <a:rPr lang="pt-BR" sz="2400" dirty="0">
                <a:solidFill>
                  <a:schemeClr val="bg1"/>
                </a:solidFill>
              </a:rPr>
              <a:t>um investimento com alta expectativa de retorno x </a:t>
            </a:r>
            <a:r>
              <a:rPr lang="pt-BR" sz="2400" dirty="0" smtClean="0">
                <a:solidFill>
                  <a:schemeClr val="bg1"/>
                </a:solidFill>
              </a:rPr>
              <a:t>Ter </a:t>
            </a:r>
            <a:r>
              <a:rPr lang="pt-BR" sz="2400" dirty="0">
                <a:solidFill>
                  <a:schemeClr val="bg1"/>
                </a:solidFill>
              </a:rPr>
              <a:t>um investimento de baixo </a:t>
            </a:r>
            <a:r>
              <a:rPr lang="pt-BR" sz="2400" dirty="0" smtClean="0">
                <a:solidFill>
                  <a:schemeClr val="bg1"/>
                </a:solidFill>
              </a:rPr>
              <a:t>risco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bg1"/>
                </a:solidFill>
              </a:rPr>
              <a:t>Visitar </a:t>
            </a:r>
            <a:r>
              <a:rPr lang="pt-BR" sz="2400" dirty="0">
                <a:solidFill>
                  <a:schemeClr val="bg1"/>
                </a:solidFill>
              </a:rPr>
              <a:t>o maior número de cidades x </a:t>
            </a:r>
            <a:r>
              <a:rPr lang="pt-BR" sz="2400" dirty="0" smtClean="0">
                <a:solidFill>
                  <a:schemeClr val="bg1"/>
                </a:solidFill>
              </a:rPr>
              <a:t>Realizar </a:t>
            </a:r>
            <a:r>
              <a:rPr lang="pt-BR" sz="2400" dirty="0">
                <a:solidFill>
                  <a:schemeClr val="bg1"/>
                </a:solidFill>
              </a:rPr>
              <a:t>a viagem no menor tempo possível</a:t>
            </a:r>
          </a:p>
          <a:p>
            <a:pPr marL="457200" lvl="0" indent="-457200">
              <a:lnSpc>
                <a:spcPct val="2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endParaRPr sz="2400" b="0" i="0" u="none" strike="noStrike" cap="none" dirty="0">
              <a:solidFill>
                <a:schemeClr val="bg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656" y="7482397"/>
            <a:ext cx="1997626" cy="199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3321" y="405391"/>
            <a:ext cx="4286848" cy="337232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8" name="Google Shape;184;p33"/>
          <p:cNvSpPr txBox="1"/>
          <p:nvPr/>
        </p:nvSpPr>
        <p:spPr>
          <a:xfrm>
            <a:off x="4652453" y="6011872"/>
            <a:ext cx="2937857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 algn="ctr">
              <a:buClr>
                <a:schemeClr val="bg1"/>
              </a:buClr>
              <a:buSzPct val="100000"/>
            </a:pPr>
            <a:r>
              <a:rPr lang="pt-BR" sz="2400" dirty="0" smtClean="0">
                <a:solidFill>
                  <a:schemeClr val="bg1"/>
                </a:solidFill>
              </a:rPr>
              <a:t>Não é </a:t>
            </a:r>
            <a:r>
              <a:rPr lang="pt-BR" sz="2400" dirty="0">
                <a:solidFill>
                  <a:schemeClr val="bg1"/>
                </a:solidFill>
              </a:rPr>
              <a:t>possível determinar </a:t>
            </a:r>
            <a:r>
              <a:rPr lang="pt-BR" sz="2400" dirty="0" smtClean="0">
                <a:solidFill>
                  <a:schemeClr val="bg1"/>
                </a:solidFill>
              </a:rPr>
              <a:t>uma</a:t>
            </a:r>
          </a:p>
          <a:p>
            <a:pPr lvl="0" algn="ctr">
              <a:buClr>
                <a:schemeClr val="bg1"/>
              </a:buClr>
              <a:buSzPct val="100000"/>
            </a:pPr>
            <a:r>
              <a:rPr lang="pt-BR" sz="2400" dirty="0" smtClean="0">
                <a:solidFill>
                  <a:schemeClr val="bg1"/>
                </a:solidFill>
              </a:rPr>
              <a:t>decisão </a:t>
            </a:r>
            <a:r>
              <a:rPr lang="pt-BR" sz="2400" dirty="0">
                <a:solidFill>
                  <a:schemeClr val="bg1"/>
                </a:solidFill>
              </a:rPr>
              <a:t>que </a:t>
            </a:r>
            <a:r>
              <a:rPr lang="pt-BR" sz="2400" dirty="0" smtClean="0">
                <a:solidFill>
                  <a:schemeClr val="bg1"/>
                </a:solidFill>
              </a:rPr>
              <a:t>beneficie ambos </a:t>
            </a:r>
            <a:r>
              <a:rPr lang="pt-BR" sz="2400" dirty="0">
                <a:solidFill>
                  <a:schemeClr val="bg1"/>
                </a:solidFill>
              </a:rPr>
              <a:t>os </a:t>
            </a:r>
            <a:r>
              <a:rPr lang="pt-BR" sz="2400" dirty="0" smtClean="0">
                <a:solidFill>
                  <a:schemeClr val="bg1"/>
                </a:solidFill>
              </a:rPr>
              <a:t>objetivos</a:t>
            </a:r>
            <a:endParaRPr sz="2400" b="0" i="0" u="none" strike="noStrike" cap="none" dirty="0">
              <a:solidFill>
                <a:schemeClr val="bg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" name="Google Shape;184;p33"/>
          <p:cNvSpPr txBox="1"/>
          <p:nvPr/>
        </p:nvSpPr>
        <p:spPr>
          <a:xfrm>
            <a:off x="6877053" y="8316510"/>
            <a:ext cx="5448294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lnSpc>
                <a:spcPct val="200000"/>
              </a:lnSpc>
              <a:buClr>
                <a:schemeClr val="bg1"/>
              </a:buClr>
              <a:buSzPct val="100000"/>
            </a:pPr>
            <a:r>
              <a:rPr lang="pt-BR" sz="3000" dirty="0" smtClean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Otimização </a:t>
            </a:r>
            <a:r>
              <a:rPr lang="pt-BR" sz="3000" dirty="0" err="1" smtClean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Multiobjetivo</a:t>
            </a:r>
            <a:endParaRPr sz="3000" b="0" i="0" u="none" strike="noStrike" cap="none" dirty="0"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" name="Google Shape;184;p33"/>
          <p:cNvSpPr txBox="1"/>
          <p:nvPr/>
        </p:nvSpPr>
        <p:spPr>
          <a:xfrm>
            <a:off x="8609021" y="6078064"/>
            <a:ext cx="4541832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 algn="ctr">
              <a:buClr>
                <a:schemeClr val="bg1"/>
              </a:buClr>
              <a:buSzPct val="100000"/>
            </a:pPr>
            <a:r>
              <a:rPr lang="pt-BR" sz="2400" dirty="0" smtClean="0">
                <a:solidFill>
                  <a:schemeClr val="bg1"/>
                </a:solidFill>
              </a:rPr>
              <a:t>É </a:t>
            </a:r>
            <a:r>
              <a:rPr lang="pt-BR" sz="2400" dirty="0">
                <a:solidFill>
                  <a:schemeClr val="bg1"/>
                </a:solidFill>
              </a:rPr>
              <a:t>possível determinar </a:t>
            </a:r>
            <a:r>
              <a:rPr lang="pt-BR" sz="2400" dirty="0" smtClean="0">
                <a:solidFill>
                  <a:schemeClr val="bg1"/>
                </a:solidFill>
              </a:rPr>
              <a:t>um conjunto de </a:t>
            </a:r>
            <a:r>
              <a:rPr lang="pt-BR" sz="2400" dirty="0">
                <a:solidFill>
                  <a:schemeClr val="bg1"/>
                </a:solidFill>
              </a:rPr>
              <a:t>soluções que representam a </a:t>
            </a:r>
            <a:r>
              <a:rPr lang="pt-BR" sz="2400" dirty="0" smtClean="0">
                <a:solidFill>
                  <a:schemeClr val="bg1"/>
                </a:solidFill>
              </a:rPr>
              <a:t>melhor </a:t>
            </a:r>
            <a:r>
              <a:rPr lang="pt-BR" sz="2400" dirty="0">
                <a:solidFill>
                  <a:schemeClr val="bg1"/>
                </a:solidFill>
              </a:rPr>
              <a:t>relação entre os objetivos.</a:t>
            </a:r>
            <a:endParaRPr sz="2400" b="0" i="0" u="none" strike="noStrike" cap="none" dirty="0">
              <a:solidFill>
                <a:schemeClr val="bg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4413253" y="5765800"/>
            <a:ext cx="3543300" cy="23749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8520678" y="5611680"/>
            <a:ext cx="4718518" cy="23749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dobrada 6"/>
          <p:cNvSpPr/>
          <p:nvPr/>
        </p:nvSpPr>
        <p:spPr>
          <a:xfrm rot="9688947">
            <a:off x="11235072" y="8269837"/>
            <a:ext cx="703371" cy="713022"/>
          </a:xfrm>
          <a:prstGeom prst="bentArrow">
            <a:avLst>
              <a:gd name="adj1" fmla="val 12688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Google Shape;184;p33"/>
          <p:cNvSpPr txBox="1"/>
          <p:nvPr/>
        </p:nvSpPr>
        <p:spPr>
          <a:xfrm>
            <a:off x="6617266" y="5248811"/>
            <a:ext cx="2937857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 algn="ctr">
              <a:buClr>
                <a:schemeClr val="bg1"/>
              </a:buClr>
              <a:buSzPct val="100000"/>
            </a:pPr>
            <a:r>
              <a:rPr lang="pt-BR" sz="2400" dirty="0" smtClean="0">
                <a:solidFill>
                  <a:schemeClr val="bg1"/>
                </a:solidFill>
              </a:rPr>
              <a:t>Mas</a:t>
            </a:r>
            <a:endParaRPr sz="2400" b="0" i="0" u="none" strike="noStrike" cap="none" dirty="0">
              <a:solidFill>
                <a:schemeClr val="bg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2" name="Texto Explicativo 2 11"/>
          <p:cNvSpPr/>
          <p:nvPr/>
        </p:nvSpPr>
        <p:spPr>
          <a:xfrm flipH="1">
            <a:off x="7529218" y="5156833"/>
            <a:ext cx="1113955" cy="620563"/>
          </a:xfrm>
          <a:prstGeom prst="borderCallout2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6" grpId="0" animBg="1"/>
      <p:bldP spid="15" grpId="0" animBg="1"/>
      <p:bldP spid="7" grpId="0" animBg="1"/>
      <p:bldP spid="17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3" name="Google Shape;183;p33"/>
          <p:cNvSpPr txBox="1"/>
          <p:nvPr/>
        </p:nvSpPr>
        <p:spPr>
          <a:xfrm>
            <a:off x="664786" y="513402"/>
            <a:ext cx="13241714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63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Na otimização </a:t>
            </a:r>
            <a:r>
              <a:rPr lang="pt-BR" sz="6300" b="1" i="0" u="none" strike="noStrike" cap="none" dirty="0" err="1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multiobjetivo</a:t>
            </a:r>
            <a:endParaRPr sz="23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22356" y="181630"/>
            <a:ext cx="1997626" cy="19976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84;p33"/>
          <p:cNvSpPr txBox="1"/>
          <p:nvPr/>
        </p:nvSpPr>
        <p:spPr>
          <a:xfrm>
            <a:off x="1295406" y="2697739"/>
            <a:ext cx="6172194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r>
              <a:rPr lang="pt-BR" sz="2400" b="1" dirty="0" smtClean="0">
                <a:solidFill>
                  <a:schemeClr val="bg1"/>
                </a:solidFill>
              </a:rPr>
              <a:t>Geralmente </a:t>
            </a:r>
            <a:r>
              <a:rPr lang="pt-BR" sz="2400" b="1" dirty="0">
                <a:solidFill>
                  <a:schemeClr val="bg1"/>
                </a:solidFill>
              </a:rPr>
              <a:t>os objetivos são </a:t>
            </a:r>
            <a:r>
              <a:rPr lang="pt-BR" sz="2400" b="1" dirty="0" smtClean="0">
                <a:solidFill>
                  <a:schemeClr val="bg1"/>
                </a:solidFill>
              </a:rPr>
              <a:t>conflitantes:</a:t>
            </a:r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50" y="2400385"/>
            <a:ext cx="8097380" cy="198147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Google Shape;184;p33"/>
          <p:cNvSpPr txBox="1"/>
          <p:nvPr/>
        </p:nvSpPr>
        <p:spPr>
          <a:xfrm>
            <a:off x="8331588" y="4748756"/>
            <a:ext cx="8788394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A solução </a:t>
            </a:r>
            <a:r>
              <a:rPr lang="pt-BR" sz="2400" dirty="0">
                <a:solidFill>
                  <a:schemeClr val="bg1"/>
                </a:solidFill>
              </a:rPr>
              <a:t>ótima de uma função objetivo não coincide com as soluções ótimas das outras funções objetivo</a:t>
            </a:r>
            <a:r>
              <a:rPr lang="pt-BR" sz="2400" dirty="0" smtClean="0">
                <a:solidFill>
                  <a:schemeClr val="bg1"/>
                </a:solidFill>
              </a:rPr>
              <a:t>.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 smtClean="0">
                <a:solidFill>
                  <a:schemeClr val="bg1"/>
                </a:solidFill>
              </a:rPr>
              <a:t>É necessário </a:t>
            </a:r>
            <a:r>
              <a:rPr lang="pt-BR" sz="2400" dirty="0">
                <a:solidFill>
                  <a:schemeClr val="bg1"/>
                </a:solidFill>
              </a:rPr>
              <a:t>definir o </a:t>
            </a:r>
            <a:r>
              <a:rPr lang="pt-BR" sz="2400" b="1" dirty="0">
                <a:solidFill>
                  <a:schemeClr val="bg1"/>
                </a:solidFill>
              </a:rPr>
              <a:t>conceito de </a:t>
            </a:r>
            <a:r>
              <a:rPr lang="pt-BR" sz="2400" b="1" dirty="0" smtClean="0">
                <a:solidFill>
                  <a:schemeClr val="bg1"/>
                </a:solidFill>
              </a:rPr>
              <a:t>dominância</a:t>
            </a:r>
            <a:r>
              <a:rPr lang="pt-BR" sz="2400" dirty="0" smtClean="0">
                <a:solidFill>
                  <a:schemeClr val="bg1"/>
                </a:solidFill>
              </a:rPr>
              <a:t>: </a:t>
            </a:r>
            <a:r>
              <a:rPr lang="pt-BR" sz="2400" dirty="0">
                <a:solidFill>
                  <a:schemeClr val="bg1"/>
                </a:solidFill>
              </a:rPr>
              <a:t>como definem-se as </a:t>
            </a:r>
            <a:r>
              <a:rPr lang="pt-BR" sz="2400" b="1" dirty="0">
                <a:solidFill>
                  <a:schemeClr val="bg1"/>
                </a:solidFill>
              </a:rPr>
              <a:t>melhores soluções de um problema </a:t>
            </a:r>
            <a:r>
              <a:rPr lang="pt-BR" sz="2400" b="1" dirty="0" err="1">
                <a:solidFill>
                  <a:schemeClr val="bg1"/>
                </a:solidFill>
              </a:rPr>
              <a:t>multiobjetivo</a:t>
            </a:r>
            <a:r>
              <a:rPr lang="pt-BR" sz="2400" b="1" dirty="0">
                <a:solidFill>
                  <a:schemeClr val="bg1"/>
                </a:solidFill>
              </a:rPr>
              <a:t>.</a:t>
            </a:r>
          </a:p>
          <a:p>
            <a:endParaRPr lang="pt-BR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862231899"/>
              </p:ext>
            </p:extLst>
          </p:nvPr>
        </p:nvGraphicFramePr>
        <p:xfrm>
          <a:off x="310356" y="3211259"/>
          <a:ext cx="7411244" cy="4166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8123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9" grpId="0"/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</a:t>
            </a:r>
            <a:r>
              <a:rPr lang="pt-BR" sz="1100" b="0" i="0" u="none" strike="noStrike" cap="none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is</a:t>
            </a:r>
            <a:r>
              <a:rPr lang="pt-BR" sz="110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a </a:t>
            </a:r>
            <a:r>
              <a:rPr lang="pt-BR" sz="1100" b="0" i="0" u="none" strike="noStrike" cap="none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registered</a:t>
            </a:r>
            <a:r>
              <a:rPr lang="pt-BR" sz="110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pt-BR" sz="1100" b="0" i="0" u="none" strike="noStrike" cap="none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trademark</a:t>
            </a:r>
            <a:r>
              <a:rPr lang="pt-BR" sz="110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. </a:t>
            </a:r>
            <a:r>
              <a:rPr lang="pt-BR" sz="1100" b="0" i="0" u="none" strike="noStrike" cap="none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All</a:t>
            </a:r>
            <a:r>
              <a:rPr lang="pt-BR" sz="110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pt-BR" sz="1100" b="0" i="0" u="none" strike="noStrike" cap="none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rights</a:t>
            </a:r>
            <a:r>
              <a:rPr lang="pt-BR" sz="110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pt-BR" sz="1100" b="0" i="0" u="none" strike="noStrike" cap="none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</a:t>
            </a:r>
            <a:r>
              <a:rPr lang="pt-BR" sz="1100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</a:t>
            </a:r>
            <a:r>
              <a:rPr lang="pt-BR" sz="11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.</a:t>
            </a:r>
            <a:endParaRPr sz="11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3" name="Google Shape;183;p33"/>
          <p:cNvSpPr txBox="1"/>
          <p:nvPr/>
        </p:nvSpPr>
        <p:spPr>
          <a:xfrm>
            <a:off x="664786" y="513402"/>
            <a:ext cx="13241714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5000" b="1" dirty="0">
                <a:solidFill>
                  <a:schemeClr val="bg1"/>
                </a:solidFill>
              </a:rPr>
              <a:t>Definição — Conceito de dominância</a:t>
            </a: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4756" y="430886"/>
            <a:ext cx="1997626" cy="19976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84;p33"/>
          <p:cNvSpPr txBox="1"/>
          <p:nvPr/>
        </p:nvSpPr>
        <p:spPr>
          <a:xfrm>
            <a:off x="525086" y="2428512"/>
            <a:ext cx="8110914" cy="188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algn="just"/>
            <a:r>
              <a:rPr lang="pt-BR" sz="2400" dirty="0" smtClean="0">
                <a:solidFill>
                  <a:schemeClr val="bg1"/>
                </a:solidFill>
              </a:rPr>
              <a:t>Diz-se que uma solução s</a:t>
            </a:r>
            <a:r>
              <a:rPr lang="pt-BR" sz="2400" baseline="-25000" dirty="0" smtClean="0">
                <a:solidFill>
                  <a:schemeClr val="bg1"/>
                </a:solidFill>
              </a:rPr>
              <a:t>1</a:t>
            </a:r>
            <a:r>
              <a:rPr lang="pt-BR" sz="2400" dirty="0" smtClean="0">
                <a:solidFill>
                  <a:schemeClr val="bg1"/>
                </a:solidFill>
              </a:rPr>
              <a:t> é melhor que outra solução s</a:t>
            </a:r>
            <a:r>
              <a:rPr lang="pt-BR" sz="2400" baseline="-25000" dirty="0" smtClean="0">
                <a:solidFill>
                  <a:schemeClr val="bg1"/>
                </a:solidFill>
              </a:rPr>
              <a:t>2</a:t>
            </a:r>
            <a:r>
              <a:rPr lang="pt-BR" sz="2400" dirty="0" smtClean="0">
                <a:solidFill>
                  <a:schemeClr val="bg1"/>
                </a:solidFill>
              </a:rPr>
              <a:t> se nenhuma função objetivo de </a:t>
            </a:r>
            <a:r>
              <a:rPr lang="pt-BR" sz="2400" dirty="0">
                <a:solidFill>
                  <a:schemeClr val="bg1"/>
                </a:solidFill>
              </a:rPr>
              <a:t>s</a:t>
            </a:r>
            <a:r>
              <a:rPr lang="pt-BR" sz="2400" baseline="-25000" dirty="0">
                <a:solidFill>
                  <a:schemeClr val="bg1"/>
                </a:solidFill>
              </a:rPr>
              <a:t>1</a:t>
            </a:r>
            <a:r>
              <a:rPr lang="pt-BR" sz="2400" dirty="0" smtClean="0">
                <a:solidFill>
                  <a:schemeClr val="bg1"/>
                </a:solidFill>
              </a:rPr>
              <a:t> possui valor menor que seu respectivo valor em </a:t>
            </a:r>
            <a:r>
              <a:rPr lang="pt-BR" sz="2400" dirty="0">
                <a:solidFill>
                  <a:schemeClr val="bg1"/>
                </a:solidFill>
              </a:rPr>
              <a:t>s</a:t>
            </a:r>
            <a:r>
              <a:rPr lang="pt-BR" sz="2400" baseline="-25000" dirty="0">
                <a:solidFill>
                  <a:schemeClr val="bg1"/>
                </a:solidFill>
              </a:rPr>
              <a:t>2</a:t>
            </a:r>
            <a:r>
              <a:rPr lang="pt-BR" sz="2400" dirty="0" smtClean="0">
                <a:solidFill>
                  <a:schemeClr val="bg1"/>
                </a:solidFill>
              </a:rPr>
              <a:t>, além disso, pelo menos para um objetivo, o valor da função objetivo </a:t>
            </a:r>
            <a:r>
              <a:rPr lang="pt-BR" sz="2400" dirty="0">
                <a:solidFill>
                  <a:schemeClr val="bg1"/>
                </a:solidFill>
              </a:rPr>
              <a:t>s</a:t>
            </a:r>
            <a:r>
              <a:rPr lang="pt-BR" sz="2400" baseline="-25000" dirty="0">
                <a:solidFill>
                  <a:schemeClr val="bg1"/>
                </a:solidFill>
              </a:rPr>
              <a:t>1</a:t>
            </a:r>
            <a:r>
              <a:rPr lang="pt-BR" sz="2400" dirty="0" smtClean="0">
                <a:solidFill>
                  <a:schemeClr val="bg1"/>
                </a:solidFill>
              </a:rPr>
              <a:t> é menor que o de s</a:t>
            </a:r>
            <a:r>
              <a:rPr lang="pt-BR" sz="2400" baseline="-25000" dirty="0" smtClean="0">
                <a:solidFill>
                  <a:schemeClr val="bg1"/>
                </a:solidFill>
              </a:rPr>
              <a:t>2.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10" name="Google Shape;184;p33"/>
          <p:cNvSpPr txBox="1"/>
          <p:nvPr/>
        </p:nvSpPr>
        <p:spPr>
          <a:xfrm>
            <a:off x="311247" y="5189833"/>
            <a:ext cx="5981694" cy="175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Uma solução Pareto ótima é uma solução tal que nenhuma outra solução de X a domine.</a:t>
            </a:r>
          </a:p>
        </p:txBody>
      </p:sp>
      <p:sp>
        <p:nvSpPr>
          <p:cNvPr id="12" name="Google Shape;184;p33"/>
          <p:cNvSpPr txBox="1"/>
          <p:nvPr/>
        </p:nvSpPr>
        <p:spPr>
          <a:xfrm>
            <a:off x="11286962" y="3099095"/>
            <a:ext cx="3987794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Considere o problema de minimizar </a:t>
            </a:r>
            <a:r>
              <a:rPr lang="pt-BR" sz="2400" dirty="0">
                <a:solidFill>
                  <a:schemeClr val="bg1"/>
                </a:solidFill>
              </a:rPr>
              <a:t>𝑓1 e 𝑓2</a:t>
            </a:r>
            <a:r>
              <a:rPr lang="pt-BR" sz="2400" dirty="0"/>
              <a:t>.</a:t>
            </a:r>
            <a:endParaRPr lang="pt-BR" sz="2400" dirty="0">
              <a:solidFill>
                <a:schemeClr val="bg1"/>
              </a:solidFill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6545192" y="4175176"/>
            <a:ext cx="7180167" cy="5395549"/>
            <a:chOff x="8145392" y="4085808"/>
            <a:chExt cx="7180167" cy="5395549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5392" y="4085808"/>
              <a:ext cx="7180167" cy="53955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3" name="Google Shape;184;p33"/>
            <p:cNvSpPr txBox="1"/>
            <p:nvPr/>
          </p:nvSpPr>
          <p:spPr>
            <a:xfrm>
              <a:off x="9914553" y="7369818"/>
              <a:ext cx="1033367" cy="5807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algn="ctr"/>
              <a:r>
                <a:rPr lang="pt-BR" sz="2400" b="1" dirty="0" smtClean="0">
                  <a:solidFill>
                    <a:srgbClr val="00B050"/>
                  </a:solidFill>
                </a:rPr>
                <a:t>(2,3)</a:t>
              </a:r>
              <a:endParaRPr lang="pt-BR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14" name="Google Shape;184;p33"/>
            <p:cNvSpPr txBox="1"/>
            <p:nvPr/>
          </p:nvSpPr>
          <p:spPr>
            <a:xfrm>
              <a:off x="11850295" y="5836001"/>
              <a:ext cx="1033367" cy="5807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algn="ctr"/>
              <a:r>
                <a:rPr lang="pt-BR" sz="2400" b="1" dirty="0" smtClean="0">
                  <a:solidFill>
                    <a:srgbClr val="00B050"/>
                  </a:solidFill>
                </a:rPr>
                <a:t>(6,6)</a:t>
              </a:r>
              <a:endParaRPr lang="pt-BR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15" name="Google Shape;184;p33"/>
            <p:cNvSpPr txBox="1"/>
            <p:nvPr/>
          </p:nvSpPr>
          <p:spPr>
            <a:xfrm>
              <a:off x="10431236" y="4379288"/>
              <a:ext cx="1033367" cy="5807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algn="ctr"/>
              <a:r>
                <a:rPr lang="pt-BR" sz="2400" b="1" dirty="0" smtClean="0">
                  <a:solidFill>
                    <a:srgbClr val="00B050"/>
                  </a:solidFill>
                </a:rPr>
                <a:t>(3,9)</a:t>
              </a:r>
              <a:endParaRPr lang="pt-BR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16" name="Google Shape;184;p33"/>
            <p:cNvSpPr txBox="1"/>
            <p:nvPr/>
          </p:nvSpPr>
          <p:spPr>
            <a:xfrm>
              <a:off x="13280859" y="8325085"/>
              <a:ext cx="1033367" cy="5807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algn="ctr"/>
              <a:r>
                <a:rPr lang="pt-BR" sz="2400" b="1" dirty="0" smtClean="0">
                  <a:solidFill>
                    <a:srgbClr val="00B050"/>
                  </a:solidFill>
                </a:rPr>
                <a:t>(9,1)</a:t>
              </a:r>
              <a:endParaRPr lang="pt-BR" sz="2400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740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3" name="Google Shape;183;p33"/>
          <p:cNvSpPr txBox="1"/>
          <p:nvPr/>
        </p:nvSpPr>
        <p:spPr>
          <a:xfrm>
            <a:off x="664786" y="513402"/>
            <a:ext cx="13241714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5000" b="1" dirty="0" smtClean="0">
                <a:solidFill>
                  <a:schemeClr val="tx1"/>
                </a:solidFill>
              </a:rPr>
              <a:t>Encontrando os pontos dominados ou dominantes</a:t>
            </a:r>
            <a:endParaRPr lang="pt-BR" sz="5000" b="1" dirty="0">
              <a:solidFill>
                <a:schemeClr val="tx1"/>
              </a:solidFill>
            </a:endParaRPr>
          </a:p>
        </p:txBody>
      </p:sp>
      <p:sp>
        <p:nvSpPr>
          <p:cNvPr id="12" name="Google Shape;184;p33"/>
          <p:cNvSpPr txBox="1"/>
          <p:nvPr/>
        </p:nvSpPr>
        <p:spPr>
          <a:xfrm>
            <a:off x="9918706" y="1267049"/>
            <a:ext cx="5880094" cy="59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r>
              <a:rPr lang="pt-BR" sz="2400" dirty="0" smtClean="0"/>
              <a:t>Para </a:t>
            </a:r>
            <a:r>
              <a:rPr lang="pt-BR" sz="2400" dirty="0"/>
              <a:t>determinar a região dominada por E </a:t>
            </a:r>
            <a:r>
              <a:rPr lang="pt-BR" sz="2400" dirty="0" err="1"/>
              <a:t>e</a:t>
            </a:r>
            <a:r>
              <a:rPr lang="pt-BR" sz="2400" dirty="0"/>
              <a:t> a região que domina E, traçamos retas perpendiculares que se encontram em E.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473" y="2427635"/>
            <a:ext cx="8354591" cy="6392167"/>
          </a:xfrm>
          <a:prstGeom prst="rect">
            <a:avLst/>
          </a:prstGeom>
        </p:spPr>
      </p:pic>
      <p:sp>
        <p:nvSpPr>
          <p:cNvPr id="11" name="Google Shape;184;p33"/>
          <p:cNvSpPr txBox="1"/>
          <p:nvPr/>
        </p:nvSpPr>
        <p:spPr>
          <a:xfrm>
            <a:off x="9693064" y="2662150"/>
            <a:ext cx="7539032" cy="3833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dirty="0"/>
              <a:t>O </a:t>
            </a:r>
            <a:r>
              <a:rPr lang="pt-BR" sz="2400" b="1" dirty="0"/>
              <a:t>primeiro quadrante</a:t>
            </a:r>
            <a:r>
              <a:rPr lang="pt-BR" sz="2400" dirty="0"/>
              <a:t> representa a região dominada por </a:t>
            </a:r>
            <a:r>
              <a:rPr lang="pt-BR" sz="2400" dirty="0" smtClean="0"/>
              <a:t>E: todos </a:t>
            </a:r>
            <a:r>
              <a:rPr lang="pt-BR" sz="2400" dirty="0"/>
              <a:t>os pontos que estão nesta região possuem valores de maiores (ou iguais em uma coordenada) que os valores de </a:t>
            </a:r>
            <a:r>
              <a:rPr lang="pt-BR" sz="2400" dirty="0" smtClean="0"/>
              <a:t>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dirty="0" smtClean="0"/>
              <a:t>O</a:t>
            </a:r>
            <a:r>
              <a:rPr lang="pt-BR" sz="2400" dirty="0"/>
              <a:t> </a:t>
            </a:r>
            <a:r>
              <a:rPr lang="pt-BR" sz="2400" b="1" dirty="0"/>
              <a:t>segundo e o terceiro quadrantes</a:t>
            </a:r>
            <a:r>
              <a:rPr lang="pt-BR" sz="2400" dirty="0"/>
              <a:t> constituem regiões com pontos indiferentes a </a:t>
            </a:r>
            <a:r>
              <a:rPr lang="pt-BR" sz="2400" dirty="0" smtClean="0"/>
              <a:t>E: </a:t>
            </a:r>
            <a:r>
              <a:rPr lang="pt-BR" sz="2400" dirty="0"/>
              <a:t>não dominam nem são dominados por </a:t>
            </a:r>
            <a:r>
              <a:rPr lang="pt-BR" sz="2400" dirty="0" smtClean="0"/>
              <a:t>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dirty="0" smtClean="0"/>
              <a:t>O</a:t>
            </a:r>
            <a:r>
              <a:rPr lang="pt-BR" sz="2400" dirty="0"/>
              <a:t> </a:t>
            </a:r>
            <a:r>
              <a:rPr lang="pt-BR" sz="2400" b="1" dirty="0"/>
              <a:t>quarto quadrante</a:t>
            </a:r>
            <a:r>
              <a:rPr lang="pt-BR" sz="2400" dirty="0"/>
              <a:t> é constituído pelos pontos que dominam </a:t>
            </a:r>
            <a:r>
              <a:rPr lang="pt-BR" sz="2400" dirty="0" smtClean="0"/>
              <a:t>E: </a:t>
            </a:r>
            <a:r>
              <a:rPr lang="pt-BR" sz="2400" dirty="0"/>
              <a:t>são aqueles pontos cujos objetivos são menores que os objetivos de E.</a:t>
            </a:r>
          </a:p>
        </p:txBody>
      </p:sp>
    </p:spTree>
    <p:extLst>
      <p:ext uri="{BB962C8B-B14F-4D97-AF65-F5344CB8AC3E}">
        <p14:creationId xmlns:p14="http://schemas.microsoft.com/office/powerpoint/2010/main" val="19745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3" name="Google Shape;183;p33"/>
          <p:cNvSpPr txBox="1"/>
          <p:nvPr/>
        </p:nvSpPr>
        <p:spPr>
          <a:xfrm>
            <a:off x="664786" y="513402"/>
            <a:ext cx="13241714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5000" b="1" dirty="0" smtClean="0">
                <a:solidFill>
                  <a:schemeClr val="bg1"/>
                </a:solidFill>
              </a:rPr>
              <a:t>Encontrando os pontos dominados ou dominantes</a:t>
            </a:r>
            <a:endParaRPr lang="pt-BR" sz="5000" b="1" dirty="0">
              <a:solidFill>
                <a:schemeClr val="bg1"/>
              </a:solidFill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4756" y="7304592"/>
            <a:ext cx="1997626" cy="1997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84;p33"/>
          <p:cNvSpPr txBox="1"/>
          <p:nvPr/>
        </p:nvSpPr>
        <p:spPr>
          <a:xfrm>
            <a:off x="11684006" y="1860460"/>
            <a:ext cx="3987794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para determinar a região dominada por E </a:t>
            </a:r>
            <a:r>
              <a:rPr lang="pt-BR" sz="2400" dirty="0" err="1">
                <a:solidFill>
                  <a:schemeClr val="bg1"/>
                </a:solidFill>
              </a:rPr>
              <a:t>e</a:t>
            </a:r>
            <a:r>
              <a:rPr lang="pt-BR" sz="2400" dirty="0">
                <a:solidFill>
                  <a:schemeClr val="bg1"/>
                </a:solidFill>
              </a:rPr>
              <a:t> a região que domina E, traçamos retas perpendiculares que se encontram em E.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596" y="66705"/>
            <a:ext cx="6157706" cy="464443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648" y="83945"/>
            <a:ext cx="6297505" cy="473561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0" y="4782855"/>
            <a:ext cx="6510122" cy="5043474"/>
          </a:xfrm>
          <a:prstGeom prst="rect">
            <a:avLst/>
          </a:prstGeom>
        </p:spPr>
      </p:pic>
      <p:sp>
        <p:nvSpPr>
          <p:cNvPr id="13" name="Google Shape;184;p33"/>
          <p:cNvSpPr txBox="1"/>
          <p:nvPr/>
        </p:nvSpPr>
        <p:spPr>
          <a:xfrm>
            <a:off x="0" y="786252"/>
            <a:ext cx="2235194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algn="r"/>
            <a:r>
              <a:rPr lang="pt-BR" sz="2400" dirty="0" smtClean="0"/>
              <a:t>3ª fronteira</a:t>
            </a:r>
          </a:p>
          <a:p>
            <a:pPr algn="r"/>
            <a:r>
              <a:rPr lang="pt-BR" sz="2400" dirty="0" smtClean="0"/>
              <a:t>de dominância</a:t>
            </a: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14" name="Google Shape;184;p33"/>
          <p:cNvSpPr txBox="1"/>
          <p:nvPr/>
        </p:nvSpPr>
        <p:spPr>
          <a:xfrm>
            <a:off x="15025153" y="931152"/>
            <a:ext cx="3987794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r>
              <a:rPr lang="pt-BR" sz="2400" dirty="0"/>
              <a:t>2</a:t>
            </a:r>
            <a:r>
              <a:rPr lang="pt-BR" sz="2400" dirty="0" smtClean="0"/>
              <a:t>ª fronteira</a:t>
            </a:r>
          </a:p>
          <a:p>
            <a:r>
              <a:rPr lang="pt-BR" sz="2400" dirty="0" smtClean="0"/>
              <a:t>de dominância</a:t>
            </a: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15" name="Google Shape;184;p33"/>
          <p:cNvSpPr txBox="1"/>
          <p:nvPr/>
        </p:nvSpPr>
        <p:spPr>
          <a:xfrm>
            <a:off x="2347866" y="5573701"/>
            <a:ext cx="3987794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algn="r"/>
            <a:r>
              <a:rPr lang="pt-BR" sz="2400" dirty="0"/>
              <a:t>1</a:t>
            </a:r>
            <a:r>
              <a:rPr lang="pt-BR" sz="2400" dirty="0" smtClean="0"/>
              <a:t>ª fronteira</a:t>
            </a:r>
          </a:p>
          <a:p>
            <a:pPr algn="r"/>
            <a:r>
              <a:rPr lang="pt-BR" sz="2400" dirty="0" smtClean="0"/>
              <a:t>de dominância</a:t>
            </a:r>
          </a:p>
          <a:p>
            <a:pPr algn="r"/>
            <a:r>
              <a:rPr lang="pt-BR" sz="2400" dirty="0" smtClean="0">
                <a:solidFill>
                  <a:schemeClr val="tx1"/>
                </a:solidFill>
              </a:rPr>
              <a:t>(Fronteira de Pareto)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05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22356" y="556148"/>
            <a:ext cx="1997626" cy="19976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84;p33"/>
          <p:cNvSpPr txBox="1"/>
          <p:nvPr/>
        </p:nvSpPr>
        <p:spPr>
          <a:xfrm>
            <a:off x="1422406" y="1145816"/>
            <a:ext cx="3987794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Referência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10" name="Google Shape;184;p33"/>
          <p:cNvSpPr txBox="1"/>
          <p:nvPr/>
        </p:nvSpPr>
        <p:spPr>
          <a:xfrm>
            <a:off x="1422406" y="2008074"/>
            <a:ext cx="9994894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Takahashi, R. Otimização escalar e vetorial, volume 3: Otimização vetorial. </a:t>
            </a:r>
            <a:r>
              <a:rPr lang="pt-BR" sz="2400" b="1" dirty="0">
                <a:solidFill>
                  <a:schemeClr val="bg1"/>
                </a:solidFill>
              </a:rPr>
              <a:t>Notas de aula.</a:t>
            </a:r>
            <a:r>
              <a:rPr lang="pt-BR" sz="2400" dirty="0">
                <a:solidFill>
                  <a:schemeClr val="bg1"/>
                </a:solidFill>
              </a:rPr>
              <a:t> Departamento de Matemática. Universidade Federal de Minas Gerais, p. 262–301, 2007.</a:t>
            </a:r>
          </a:p>
        </p:txBody>
      </p:sp>
    </p:spTree>
    <p:extLst>
      <p:ext uri="{BB962C8B-B14F-4D97-AF65-F5344CB8AC3E}">
        <p14:creationId xmlns:p14="http://schemas.microsoft.com/office/powerpoint/2010/main" val="3093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452</Words>
  <Application>Microsoft Office PowerPoint</Application>
  <PresentationFormat>Personalizar</PresentationFormat>
  <Paragraphs>58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PT Sans</vt:lpstr>
      <vt:lpstr>Times New Roman</vt:lpstr>
      <vt:lpstr>Arial</vt:lpstr>
      <vt:lpstr>Titillium Web ExtraLight</vt:lpstr>
      <vt:lpstr>Calibri</vt:lpstr>
      <vt:lpstr>Personalizar design</vt:lpstr>
      <vt:lpstr>Otimização de carteiras de investimentos com Python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de carteiras de investimentos com Python</dc:title>
  <cp:lastModifiedBy>Conta da Microsoft</cp:lastModifiedBy>
  <cp:revision>17</cp:revision>
  <dcterms:modified xsi:type="dcterms:W3CDTF">2022-12-01T16:46:25Z</dcterms:modified>
</cp:coreProperties>
</file>